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12192000"/>
  <p:notesSz cx="6858000" cy="9144000"/>
  <p:embeddedFontLst>
    <p:embeddedFont>
      <p:font typeface="Urbanist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98B97EE-FAD9-429D-9D39-488278FFEC1B}">
  <a:tblStyle styleId="{898B97EE-FAD9-429D-9D39-488278FFEC1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Urbanist-bold.fntdata"/><Relationship Id="rId11" Type="http://schemas.openxmlformats.org/officeDocument/2006/relationships/slide" Target="slides/slide5.xml"/><Relationship Id="rId22" Type="http://schemas.openxmlformats.org/officeDocument/2006/relationships/font" Target="fonts/Urbanist-boldItalic.fntdata"/><Relationship Id="rId10" Type="http://schemas.openxmlformats.org/officeDocument/2006/relationships/slide" Target="slides/slide4.xml"/><Relationship Id="rId21" Type="http://schemas.openxmlformats.org/officeDocument/2006/relationships/font" Target="fonts/Urbanist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Urbanist-regular.fntdata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25.png"/><Relationship Id="rId5" Type="http://schemas.openxmlformats.org/officeDocument/2006/relationships/image" Target="../media/image2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21.pn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21.png"/><Relationship Id="rId5" Type="http://schemas.openxmlformats.org/officeDocument/2006/relationships/image" Target="../media/image1.png"/><Relationship Id="rId6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23.png"/><Relationship Id="rId9" Type="http://schemas.openxmlformats.org/officeDocument/2006/relationships/image" Target="../media/image18.png"/><Relationship Id="rId5" Type="http://schemas.openxmlformats.org/officeDocument/2006/relationships/image" Target="../media/image16.png"/><Relationship Id="rId6" Type="http://schemas.openxmlformats.org/officeDocument/2006/relationships/image" Target="../media/image12.png"/><Relationship Id="rId7" Type="http://schemas.openxmlformats.org/officeDocument/2006/relationships/image" Target="../media/image10.png"/><Relationship Id="rId8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23.png"/><Relationship Id="rId9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2.png"/><Relationship Id="rId7" Type="http://schemas.openxmlformats.org/officeDocument/2006/relationships/image" Target="../media/image26.png"/><Relationship Id="rId8" Type="http://schemas.openxmlformats.org/officeDocument/2006/relationships/image" Target="../media/image2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21.png"/><Relationship Id="rId5" Type="http://schemas.openxmlformats.org/officeDocument/2006/relationships/image" Target="../media/image19.png"/><Relationship Id="rId6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952500" y="1985218"/>
            <a:ext cx="8001000" cy="15085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Informační systémy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54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Veřejné &amp; Oborové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952500" y="3912840"/>
            <a:ext cx="7620000" cy="16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Přehled systémů veřejné správy ČR a technologií v gastronomii pro střední školy.</a:t>
            </a:r>
            <a:endParaRPr b="0" i="0" sz="1800" u="none" cap="none" strike="noStrike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Ing. Jiří Šilhán</a:t>
            </a:r>
            <a:endParaRPr sz="18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2" name="Google Shape;21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3" name="Google Shape;213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5875" y="1990725"/>
            <a:ext cx="381000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4" name="Google Shape;214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3975" y="2028825"/>
            <a:ext cx="3733800" cy="37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2"/>
          <p:cNvSpPr txBox="1"/>
          <p:nvPr/>
        </p:nvSpPr>
        <p:spPr>
          <a:xfrm>
            <a:off x="6381750" y="2533650"/>
            <a:ext cx="5500687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QR objednávky a platby</a:t>
            </a:r>
            <a:endParaRPr/>
          </a:p>
        </p:txBody>
      </p:sp>
      <p:sp>
        <p:nvSpPr>
          <p:cNvPr id="216" name="Google Shape;216;p22"/>
          <p:cNvSpPr txBox="1"/>
          <p:nvPr/>
        </p:nvSpPr>
        <p:spPr>
          <a:xfrm>
            <a:off x="6381750" y="3048000"/>
            <a:ext cx="523875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Moderní systémy jako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Qerko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nebo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Choice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umožňují hostům naskenovat QR kód na stole, prohlédnout si menu, objednat si a na konci i zaplatit bez čekání na číšníka. Zvyšuje to obrátkovost stolů a spropitné.</a:t>
            </a:r>
            <a:endParaRPr/>
          </a:p>
        </p:txBody>
      </p:sp>
      <p:sp>
        <p:nvSpPr>
          <p:cNvPr id="217" name="Google Shape;217;p22"/>
          <p:cNvSpPr txBox="1"/>
          <p:nvPr/>
        </p:nvSpPr>
        <p:spPr>
          <a:xfrm>
            <a:off x="6381750" y="4457700"/>
            <a:ext cx="52387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Dále se rozšiřují digitální kiosky (znáte z McDonald's) i do menších podniků.</a:t>
            </a:r>
            <a:endParaRPr/>
          </a:p>
        </p:txBody>
      </p:sp>
      <p:sp>
        <p:nvSpPr>
          <p:cNvPr id="218" name="Google Shape;218;p22"/>
          <p:cNvSpPr txBox="1"/>
          <p:nvPr/>
        </p:nvSpPr>
        <p:spPr>
          <a:xfrm>
            <a:off x="762000" y="571500"/>
            <a:ext cx="11401425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1F5F9"/>
                </a:solidFill>
                <a:latin typeface="Urbanist"/>
                <a:ea typeface="Urbanist"/>
                <a:cs typeface="Urbanist"/>
                <a:sym typeface="Urbanist"/>
              </a:rPr>
              <a:t>Trendy: Samoobsluha a QR kódy</a:t>
            </a:r>
            <a:endParaRPr/>
          </a:p>
        </p:txBody>
      </p:sp>
      <p:sp>
        <p:nvSpPr>
          <p:cNvPr id="219" name="Google Shape;219;p22"/>
          <p:cNvSpPr/>
          <p:nvPr/>
        </p:nvSpPr>
        <p:spPr>
          <a:xfrm>
            <a:off x="571500" y="571500"/>
            <a:ext cx="57150" cy="55245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4" name="Google Shape;22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25" name="Google Shape;225;p23"/>
          <p:cNvGraphicFramePr/>
          <p:nvPr/>
        </p:nvGraphicFramePr>
        <p:xfrm>
          <a:off x="571500" y="222795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{898B97EE-FAD9-429D-9D39-488278FFEC1B}</a:tableStyleId>
              </a:tblPr>
              <a:tblGrid>
                <a:gridCol w="1868975"/>
                <a:gridCol w="4577200"/>
                <a:gridCol w="4602800"/>
              </a:tblGrid>
              <a:tr h="667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FFFFFF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Vlastnost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FFFFFF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Veřejné IS (Státní)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FFFFFF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Oborové IS (Gastro)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EA5E9"/>
                    </a:solidFill>
                  </a:tcPr>
                </a:tc>
              </a:tr>
              <a:tr h="667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000000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Hlavní cíl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000000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Služba veřejnosti, výkon státní moci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000000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Zisk, efektivita podniku, rychlost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7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000000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Financování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000000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Státní rozpočet (z daní)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000000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Soukromé investice, licence (SaaS)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7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000000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Povinnost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000000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Často ze zákona (povinné pro firmy)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000000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Dobrovolné (pro konkurenční výhodu)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7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000000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Příklady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000000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Datové schránky, RUIAN, ARES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000000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Dotykačka, Septim, Uber Eats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26" name="Google Shape;226;p23"/>
          <p:cNvSpPr/>
          <p:nvPr/>
        </p:nvSpPr>
        <p:spPr>
          <a:xfrm>
            <a:off x="571500" y="3587055"/>
            <a:ext cx="1868983" cy="9525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3"/>
          <p:cNvSpPr/>
          <p:nvPr/>
        </p:nvSpPr>
        <p:spPr>
          <a:xfrm>
            <a:off x="2440483" y="3587055"/>
            <a:ext cx="4577208" cy="9525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3"/>
          <p:cNvSpPr/>
          <p:nvPr/>
        </p:nvSpPr>
        <p:spPr>
          <a:xfrm>
            <a:off x="7017692" y="3587055"/>
            <a:ext cx="4602807" cy="9525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3"/>
          <p:cNvSpPr/>
          <p:nvPr/>
        </p:nvSpPr>
        <p:spPr>
          <a:xfrm>
            <a:off x="571500" y="4244280"/>
            <a:ext cx="1868983" cy="9525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3"/>
          <p:cNvSpPr/>
          <p:nvPr/>
        </p:nvSpPr>
        <p:spPr>
          <a:xfrm>
            <a:off x="2440483" y="4244280"/>
            <a:ext cx="4577208" cy="9525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3"/>
          <p:cNvSpPr/>
          <p:nvPr/>
        </p:nvSpPr>
        <p:spPr>
          <a:xfrm>
            <a:off x="7017692" y="4244280"/>
            <a:ext cx="4602807" cy="9525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3"/>
          <p:cNvSpPr/>
          <p:nvPr/>
        </p:nvSpPr>
        <p:spPr>
          <a:xfrm>
            <a:off x="571500" y="4901505"/>
            <a:ext cx="1868983" cy="9525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3"/>
          <p:cNvSpPr/>
          <p:nvPr/>
        </p:nvSpPr>
        <p:spPr>
          <a:xfrm>
            <a:off x="2440483" y="4901505"/>
            <a:ext cx="4577208" cy="9525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3"/>
          <p:cNvSpPr/>
          <p:nvPr/>
        </p:nvSpPr>
        <p:spPr>
          <a:xfrm>
            <a:off x="7017692" y="4901505"/>
            <a:ext cx="4602807" cy="9525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3"/>
          <p:cNvSpPr txBox="1"/>
          <p:nvPr/>
        </p:nvSpPr>
        <p:spPr>
          <a:xfrm>
            <a:off x="762000" y="571500"/>
            <a:ext cx="11401425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1F5F9"/>
                </a:solidFill>
                <a:latin typeface="Urbanist"/>
                <a:ea typeface="Urbanist"/>
                <a:cs typeface="Urbanist"/>
                <a:sym typeface="Urbanist"/>
              </a:rPr>
              <a:t>Srovnání: Veřejné vs. Oborové IS</a:t>
            </a:r>
            <a:endParaRPr/>
          </a:p>
        </p:txBody>
      </p:sp>
      <p:sp>
        <p:nvSpPr>
          <p:cNvPr id="236" name="Google Shape;236;p23"/>
          <p:cNvSpPr/>
          <p:nvPr/>
        </p:nvSpPr>
        <p:spPr>
          <a:xfrm>
            <a:off x="571500" y="571500"/>
            <a:ext cx="57150" cy="55245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1" name="Google Shape;24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4"/>
          <p:cNvSpPr txBox="1"/>
          <p:nvPr/>
        </p:nvSpPr>
        <p:spPr>
          <a:xfrm>
            <a:off x="295275" y="2185987"/>
            <a:ext cx="116014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Prostor pro dotazy</a:t>
            </a:r>
            <a:endParaRPr/>
          </a:p>
        </p:txBody>
      </p:sp>
      <p:sp>
        <p:nvSpPr>
          <p:cNvPr id="243" name="Google Shape;243;p24"/>
          <p:cNvSpPr txBox="1"/>
          <p:nvPr/>
        </p:nvSpPr>
        <p:spPr>
          <a:xfrm>
            <a:off x="571500" y="3614737"/>
            <a:ext cx="11049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Děkuji za pozornost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2" name="Google Shape;9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214562"/>
            <a:ext cx="5238750" cy="3362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" name="Google Shape;93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2214562"/>
            <a:ext cx="5238750" cy="336232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962025" y="2605087"/>
            <a:ext cx="4680585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Definice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962025" y="3119437"/>
            <a:ext cx="44577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Informační systém není jen "počítačový program". Je to komplexní soubor lidí, technologií, dat a procesů, které společně sbírají, uchovávají a zpracovávají data.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6772275" y="2605087"/>
            <a:ext cx="4680585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Klíčové složky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7058025" y="3081337"/>
            <a:ext cx="41719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Hardware: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Počítače, servery, tablety.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7058025" y="3529012"/>
            <a:ext cx="41719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Software: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Programy, databáze, aplikace.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7058025" y="3976687"/>
            <a:ext cx="41719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Data: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Informace o občanech, zboží, objednávkách.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7058025" y="4729162"/>
            <a:ext cx="41719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Lidé: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Uživatelé, správci, zákazníci.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762000" y="571500"/>
            <a:ext cx="11401425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1F5F9"/>
                </a:solidFill>
                <a:latin typeface="Urbanist"/>
                <a:ea typeface="Urbanist"/>
                <a:cs typeface="Urbanist"/>
                <a:sym typeface="Urbanist"/>
              </a:rPr>
              <a:t>Co je Informační systém (IS)?</a:t>
            </a:r>
            <a:endParaRPr/>
          </a:p>
        </p:txBody>
      </p:sp>
      <p:sp>
        <p:nvSpPr>
          <p:cNvPr id="102" name="Google Shape;102;p14"/>
          <p:cNvSpPr/>
          <p:nvPr/>
        </p:nvSpPr>
        <p:spPr>
          <a:xfrm>
            <a:off x="571500" y="571500"/>
            <a:ext cx="57150" cy="55245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03" name="Google Shape;103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72275" y="3100387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4" name="Google Shape;104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72275" y="3548062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5" name="Google Shape;105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72275" y="3995737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6" name="Google Shape;106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72275" y="4748212"/>
            <a:ext cx="1905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1" name="Google Shape;11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1055369" y="2255490"/>
            <a:ext cx="1008126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Veřejné informační systémy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3990975" y="4008090"/>
            <a:ext cx="421005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Digitální páteř státu a e-Government v ČR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8" name="Google Shape;11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9" name="Google Shape;11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990725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/>
        </p:nvSpPr>
        <p:spPr>
          <a:xfrm>
            <a:off x="571500" y="2595562"/>
            <a:ext cx="5500687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Komunikace a Identita</a:t>
            </a:r>
            <a:endParaRPr/>
          </a:p>
        </p:txBody>
      </p:sp>
      <p:pic>
        <p:nvPicPr>
          <p:cNvPr descr="image.png" id="121" name="Google Shape;121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1990725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6"/>
          <p:cNvSpPr txBox="1"/>
          <p:nvPr/>
        </p:nvSpPr>
        <p:spPr>
          <a:xfrm>
            <a:off x="857250" y="3071812"/>
            <a:ext cx="4953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Datové schránky: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Oficiální nástroj pro elektronickou komunikaci se státem. Nahrazuje doporučené dopisy. Pro podnikatele povinné, pro občany dobrovolné.</a:t>
            </a:r>
            <a:endParaRPr/>
          </a:p>
        </p:txBody>
      </p:sp>
      <p:sp>
        <p:nvSpPr>
          <p:cNvPr id="123" name="Google Shape;123;p16"/>
          <p:cNvSpPr txBox="1"/>
          <p:nvPr/>
        </p:nvSpPr>
        <p:spPr>
          <a:xfrm>
            <a:off x="857250" y="4129087"/>
            <a:ext cx="4953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Identita občana (NIA):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"Digitální občanka". Způsob, jak se online prokázat (např. Bankovní identita, eObčanka, Mobilní klíč). Otevírá dveře do portálů.</a:t>
            </a:r>
            <a:endParaRPr/>
          </a:p>
        </p:txBody>
      </p:sp>
      <p:sp>
        <p:nvSpPr>
          <p:cNvPr id="124" name="Google Shape;124;p16"/>
          <p:cNvSpPr txBox="1"/>
          <p:nvPr/>
        </p:nvSpPr>
        <p:spPr>
          <a:xfrm>
            <a:off x="762000" y="571500"/>
            <a:ext cx="11401425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1F5F9"/>
                </a:solidFill>
                <a:latin typeface="Urbanist"/>
                <a:ea typeface="Urbanist"/>
                <a:cs typeface="Urbanist"/>
                <a:sym typeface="Urbanist"/>
              </a:rPr>
              <a:t>Pilíře e-Governmentu</a:t>
            </a:r>
            <a:endParaRPr/>
          </a:p>
        </p:txBody>
      </p:sp>
      <p:sp>
        <p:nvSpPr>
          <p:cNvPr id="125" name="Google Shape;125;p16"/>
          <p:cNvSpPr/>
          <p:nvPr/>
        </p:nvSpPr>
        <p:spPr>
          <a:xfrm>
            <a:off x="571500" y="571500"/>
            <a:ext cx="57150" cy="55245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26" name="Google Shape;126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090862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7" name="Google Shape;127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148137"/>
            <a:ext cx="1905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2" name="Google Shape;13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3" name="Google Shape;13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990725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7"/>
          <p:cNvSpPr txBox="1"/>
          <p:nvPr/>
        </p:nvSpPr>
        <p:spPr>
          <a:xfrm>
            <a:off x="571500" y="2538412"/>
            <a:ext cx="523875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Základní registry jsou zdrojem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referenčních dat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. Pokud si změníte bydliště, stačí to nahlásit jednou a změna se "propíše" do všech ostatních úřadů automaticky.</a:t>
            </a:r>
            <a:endParaRPr/>
          </a:p>
        </p:txBody>
      </p:sp>
      <p:pic>
        <p:nvPicPr>
          <p:cNvPr descr="image.png" id="135" name="Google Shape;135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1990725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7"/>
          <p:cNvSpPr txBox="1"/>
          <p:nvPr/>
        </p:nvSpPr>
        <p:spPr>
          <a:xfrm>
            <a:off x="857250" y="3643312"/>
            <a:ext cx="4953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ROB: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Registr obyvatel (kdo jsme).</a:t>
            </a:r>
            <a:endParaRPr/>
          </a:p>
        </p:txBody>
      </p:sp>
      <p:sp>
        <p:nvSpPr>
          <p:cNvPr id="137" name="Google Shape;137;p17"/>
          <p:cNvSpPr txBox="1"/>
          <p:nvPr/>
        </p:nvSpPr>
        <p:spPr>
          <a:xfrm>
            <a:off x="857250" y="4090987"/>
            <a:ext cx="4953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ROS: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Registr osob (firmy a podnikatelé).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857250" y="4538662"/>
            <a:ext cx="4953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RUIAN: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Registr územní identifikace (adresy, domy).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857250" y="4986337"/>
            <a:ext cx="4953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RPP: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Registr práv a povinností (kdo má na co právo).</a:t>
            </a:r>
            <a:endParaRPr/>
          </a:p>
        </p:txBody>
      </p:sp>
      <p:sp>
        <p:nvSpPr>
          <p:cNvPr id="140" name="Google Shape;140;p17"/>
          <p:cNvSpPr txBox="1"/>
          <p:nvPr/>
        </p:nvSpPr>
        <p:spPr>
          <a:xfrm>
            <a:off x="762000" y="571500"/>
            <a:ext cx="11401425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1F5F9"/>
                </a:solidFill>
                <a:latin typeface="Urbanist"/>
                <a:ea typeface="Urbanist"/>
                <a:cs typeface="Urbanist"/>
                <a:sym typeface="Urbanist"/>
              </a:rPr>
              <a:t>Základní registry: "Mozek" státu</a:t>
            </a:r>
            <a:endParaRPr/>
          </a:p>
        </p:txBody>
      </p:sp>
      <p:sp>
        <p:nvSpPr>
          <p:cNvPr id="141" name="Google Shape;141;p17"/>
          <p:cNvSpPr/>
          <p:nvPr/>
        </p:nvSpPr>
        <p:spPr>
          <a:xfrm>
            <a:off x="571500" y="571500"/>
            <a:ext cx="57150" cy="55245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42" name="Google Shape;142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662362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3" name="Google Shape;143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110037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4" name="Google Shape;144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557712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5" name="Google Shape;145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5005387"/>
            <a:ext cx="1905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0" name="Google Shape;15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1" name="Google Shape;15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195512"/>
            <a:ext cx="3492549" cy="3400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2" name="Google Shape;152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195512"/>
            <a:ext cx="3492549" cy="3400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3" name="Google Shape;153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195512"/>
            <a:ext cx="3492549" cy="3400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8"/>
          <p:cNvSpPr txBox="1"/>
          <p:nvPr/>
        </p:nvSpPr>
        <p:spPr>
          <a:xfrm>
            <a:off x="794225" y="3262312"/>
            <a:ext cx="304709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Portál občana</a:t>
            </a:r>
            <a:endParaRPr/>
          </a:p>
        </p:txBody>
      </p:sp>
      <p:sp>
        <p:nvSpPr>
          <p:cNvPr id="155" name="Google Shape;155;p18"/>
          <p:cNvSpPr txBox="1"/>
          <p:nvPr/>
        </p:nvSpPr>
        <p:spPr>
          <a:xfrm>
            <a:off x="866775" y="3890962"/>
            <a:ext cx="290199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Hlavní brána k službám státu. Výpis z rejstříku trestů, bodové hodnocení řidiče, správa dokladů. Vše na jednom místě.</a:t>
            </a:r>
            <a:endParaRPr/>
          </a:p>
        </p:txBody>
      </p:sp>
      <p:sp>
        <p:nvSpPr>
          <p:cNvPr id="156" name="Google Shape;156;p18"/>
          <p:cNvSpPr txBox="1"/>
          <p:nvPr/>
        </p:nvSpPr>
        <p:spPr>
          <a:xfrm>
            <a:off x="4572524" y="3262312"/>
            <a:ext cx="304709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Portál dopravy</a:t>
            </a:r>
            <a:endParaRPr/>
          </a:p>
        </p:txBody>
      </p:sp>
      <p:sp>
        <p:nvSpPr>
          <p:cNvPr id="157" name="Google Shape;157;p18"/>
          <p:cNvSpPr txBox="1"/>
          <p:nvPr/>
        </p:nvSpPr>
        <p:spPr>
          <a:xfrm>
            <a:off x="4645074" y="3890962"/>
            <a:ext cx="290199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Specializovaný portál pro řidiče. Žádost o řidičský průkaz, přehled vozidel, platnost STK, dálniční známky.</a:t>
            </a:r>
            <a:endParaRPr/>
          </a:p>
        </p:txBody>
      </p:sp>
      <p:sp>
        <p:nvSpPr>
          <p:cNvPr id="158" name="Google Shape;158;p18"/>
          <p:cNvSpPr txBox="1"/>
          <p:nvPr/>
        </p:nvSpPr>
        <p:spPr>
          <a:xfrm>
            <a:off x="8350824" y="3262312"/>
            <a:ext cx="304709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Moje daně (DIS+)</a:t>
            </a:r>
            <a:endParaRPr/>
          </a:p>
        </p:txBody>
      </p:sp>
      <p:sp>
        <p:nvSpPr>
          <p:cNvPr id="159" name="Google Shape;159;p18"/>
          <p:cNvSpPr txBox="1"/>
          <p:nvPr/>
        </p:nvSpPr>
        <p:spPr>
          <a:xfrm>
            <a:off x="8423374" y="3890962"/>
            <a:ext cx="290199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Daňový portál finanční správy. Umožňuje elektronické podání daňového přiznání z pohodlí domova.</a:t>
            </a:r>
            <a:endParaRPr/>
          </a:p>
        </p:txBody>
      </p:sp>
      <p:pic>
        <p:nvPicPr>
          <p:cNvPr descr="image.png" id="160" name="Google Shape;160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08150" y="2528887"/>
            <a:ext cx="41910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1" name="Google Shape;161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57875" y="2528887"/>
            <a:ext cx="4762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2" name="Google Shape;162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93324" y="2528887"/>
            <a:ext cx="3619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8"/>
          <p:cNvSpPr txBox="1"/>
          <p:nvPr/>
        </p:nvSpPr>
        <p:spPr>
          <a:xfrm>
            <a:off x="762000" y="571500"/>
            <a:ext cx="11401425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1F5F9"/>
                </a:solidFill>
                <a:latin typeface="Urbanist"/>
                <a:ea typeface="Urbanist"/>
                <a:cs typeface="Urbanist"/>
                <a:sym typeface="Urbanist"/>
              </a:rPr>
              <a:t>Klíčové Portály pro občana</a:t>
            </a:r>
            <a:endParaRPr/>
          </a:p>
        </p:txBody>
      </p:sp>
      <p:sp>
        <p:nvSpPr>
          <p:cNvPr id="164" name="Google Shape;164;p18"/>
          <p:cNvSpPr/>
          <p:nvPr/>
        </p:nvSpPr>
        <p:spPr>
          <a:xfrm>
            <a:off x="571500" y="571500"/>
            <a:ext cx="57150" cy="55245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9" name="Google Shape;16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9"/>
          <p:cNvSpPr txBox="1"/>
          <p:nvPr/>
        </p:nvSpPr>
        <p:spPr>
          <a:xfrm>
            <a:off x="425291" y="2255490"/>
            <a:ext cx="11341417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Oborové systémy: Gastronomie</a:t>
            </a:r>
            <a:endParaRPr/>
          </a:p>
        </p:txBody>
      </p:sp>
      <p:sp>
        <p:nvSpPr>
          <p:cNvPr id="171" name="Google Shape;171;p19"/>
          <p:cNvSpPr txBox="1"/>
          <p:nvPr/>
        </p:nvSpPr>
        <p:spPr>
          <a:xfrm>
            <a:off x="3629025" y="4008090"/>
            <a:ext cx="493395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Technologie v restauracích, kavárnách a hotelech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6" name="Google Shape;17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7" name="Google Shape;17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195512"/>
            <a:ext cx="3492549" cy="3400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8" name="Google Shape;178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195512"/>
            <a:ext cx="3492549" cy="3400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9" name="Google Shape;179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195512"/>
            <a:ext cx="3492549" cy="340042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0"/>
          <p:cNvSpPr txBox="1"/>
          <p:nvPr/>
        </p:nvSpPr>
        <p:spPr>
          <a:xfrm>
            <a:off x="794225" y="3262312"/>
            <a:ext cx="304709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Pokladní systémy (POS)</a:t>
            </a:r>
            <a:endParaRPr/>
          </a:p>
        </p:txBody>
      </p:sp>
      <p:sp>
        <p:nvSpPr>
          <p:cNvPr id="181" name="Google Shape;181;p20"/>
          <p:cNvSpPr txBox="1"/>
          <p:nvPr/>
        </p:nvSpPr>
        <p:spPr>
          <a:xfrm>
            <a:off x="866775" y="3890962"/>
            <a:ext cx="290199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Srdce restaurace. Evidence objednávek, tisk bonů do kuchyně, platby, EET (historicky). Příklady: Dotykačka, Storyous.</a:t>
            </a:r>
            <a:endParaRPr/>
          </a:p>
        </p:txBody>
      </p:sp>
      <p:sp>
        <p:nvSpPr>
          <p:cNvPr id="182" name="Google Shape;182;p20"/>
          <p:cNvSpPr txBox="1"/>
          <p:nvPr/>
        </p:nvSpPr>
        <p:spPr>
          <a:xfrm>
            <a:off x="4572524" y="3262312"/>
            <a:ext cx="304709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Skladové hospodářství</a:t>
            </a:r>
            <a:endParaRPr/>
          </a:p>
        </p:txBody>
      </p:sp>
      <p:sp>
        <p:nvSpPr>
          <p:cNvPr id="183" name="Google Shape;183;p20"/>
          <p:cNvSpPr txBox="1"/>
          <p:nvPr/>
        </p:nvSpPr>
        <p:spPr>
          <a:xfrm>
            <a:off x="4645074" y="3890962"/>
            <a:ext cx="290199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Sleduje suroviny. Kolik mouky zbylo? Automatický odpis surovin po prodeji jídla (receptury). Inventury.</a:t>
            </a:r>
            <a:endParaRPr/>
          </a:p>
        </p:txBody>
      </p:sp>
      <p:sp>
        <p:nvSpPr>
          <p:cNvPr id="184" name="Google Shape;184;p20"/>
          <p:cNvSpPr txBox="1"/>
          <p:nvPr/>
        </p:nvSpPr>
        <p:spPr>
          <a:xfrm>
            <a:off x="8350824" y="3262312"/>
            <a:ext cx="304709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Rezervační systémy</a:t>
            </a:r>
            <a:endParaRPr/>
          </a:p>
        </p:txBody>
      </p:sp>
      <p:sp>
        <p:nvSpPr>
          <p:cNvPr id="185" name="Google Shape;185;p20"/>
          <p:cNvSpPr txBox="1"/>
          <p:nvPr/>
        </p:nvSpPr>
        <p:spPr>
          <a:xfrm>
            <a:off x="8423374" y="3890962"/>
            <a:ext cx="290199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Nahrazují papírovou knihu rezervací. Online booking stolů, SMS připomínky hostům. Příklady: Dish, Bookio.</a:t>
            </a:r>
            <a:endParaRPr/>
          </a:p>
        </p:txBody>
      </p:sp>
      <p:pic>
        <p:nvPicPr>
          <p:cNvPr descr="image.png" id="186" name="Google Shape;186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79575" y="2528887"/>
            <a:ext cx="4762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7" name="Google Shape;187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29300" y="2528887"/>
            <a:ext cx="53340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8" name="Google Shape;188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64749" y="2528887"/>
            <a:ext cx="41910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0"/>
          <p:cNvSpPr txBox="1"/>
          <p:nvPr/>
        </p:nvSpPr>
        <p:spPr>
          <a:xfrm>
            <a:off x="762000" y="571500"/>
            <a:ext cx="11401425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1F5F9"/>
                </a:solidFill>
                <a:latin typeface="Urbanist"/>
                <a:ea typeface="Urbanist"/>
                <a:cs typeface="Urbanist"/>
                <a:sym typeface="Urbanist"/>
              </a:rPr>
              <a:t>Typy systémů v gastru</a:t>
            </a:r>
            <a:endParaRPr/>
          </a:p>
        </p:txBody>
      </p:sp>
      <p:sp>
        <p:nvSpPr>
          <p:cNvPr id="190" name="Google Shape;190;p20"/>
          <p:cNvSpPr/>
          <p:nvPr/>
        </p:nvSpPr>
        <p:spPr>
          <a:xfrm>
            <a:off x="571500" y="571500"/>
            <a:ext cx="57150" cy="55245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293B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5" name="Google Shape;19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6" name="Google Shape;19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990725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1"/>
          <p:cNvSpPr txBox="1"/>
          <p:nvPr/>
        </p:nvSpPr>
        <p:spPr>
          <a:xfrm>
            <a:off x="571500" y="2105025"/>
            <a:ext cx="5500687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Mobilní a Cloudové řešení</a:t>
            </a:r>
            <a:endParaRPr/>
          </a:p>
        </p:txBody>
      </p:sp>
      <p:sp>
        <p:nvSpPr>
          <p:cNvPr id="198" name="Google Shape;198;p21"/>
          <p:cNvSpPr txBox="1"/>
          <p:nvPr/>
        </p:nvSpPr>
        <p:spPr>
          <a:xfrm>
            <a:off x="571500" y="2619375"/>
            <a:ext cx="523875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Dnešní gastro systémy už nejsou velké "bedny", ale často běží na tabletech s Androidem nebo iOS. Data jsou uložena v cloudu, takže majitel vidí tržby odkudkoliv v reálném čase.</a:t>
            </a:r>
            <a:endParaRPr/>
          </a:p>
        </p:txBody>
      </p:sp>
      <p:pic>
        <p:nvPicPr>
          <p:cNvPr descr="image.png" id="199" name="Google Shape;199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1990725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1"/>
          <p:cNvSpPr txBox="1"/>
          <p:nvPr/>
        </p:nvSpPr>
        <p:spPr>
          <a:xfrm>
            <a:off x="857250" y="3724275"/>
            <a:ext cx="4953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Mobilní číšník: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Obsluha objednává přímo u stolu do telefonu/tabletu.</a:t>
            </a:r>
            <a:endParaRPr/>
          </a:p>
        </p:txBody>
      </p:sp>
      <p:sp>
        <p:nvSpPr>
          <p:cNvPr id="201" name="Google Shape;201;p21"/>
          <p:cNvSpPr txBox="1"/>
          <p:nvPr/>
        </p:nvSpPr>
        <p:spPr>
          <a:xfrm>
            <a:off x="857250" y="4476750"/>
            <a:ext cx="4953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Kuchyňský displej (KDS):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Místo papírků vidí kuchař objednávky na obrazovce.</a:t>
            </a:r>
            <a:endParaRPr/>
          </a:p>
        </p:txBody>
      </p:sp>
      <p:sp>
        <p:nvSpPr>
          <p:cNvPr id="202" name="Google Shape;202;p21"/>
          <p:cNvSpPr txBox="1"/>
          <p:nvPr/>
        </p:nvSpPr>
        <p:spPr>
          <a:xfrm>
            <a:off x="857250" y="5229225"/>
            <a:ext cx="4953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Příklady z praxe: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Dotykačka, Storyous (Teya), Septim.</a:t>
            </a:r>
            <a:endParaRPr/>
          </a:p>
        </p:txBody>
      </p:sp>
      <p:sp>
        <p:nvSpPr>
          <p:cNvPr id="203" name="Google Shape;203;p21"/>
          <p:cNvSpPr txBox="1"/>
          <p:nvPr/>
        </p:nvSpPr>
        <p:spPr>
          <a:xfrm>
            <a:off x="762000" y="571500"/>
            <a:ext cx="11401425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1F5F9"/>
                </a:solidFill>
                <a:latin typeface="Urbanist"/>
                <a:ea typeface="Urbanist"/>
                <a:cs typeface="Urbanist"/>
                <a:sym typeface="Urbanist"/>
              </a:rPr>
              <a:t>Moderní Pokladní systémy (POS)</a:t>
            </a:r>
            <a:endParaRPr/>
          </a:p>
        </p:txBody>
      </p:sp>
      <p:sp>
        <p:nvSpPr>
          <p:cNvPr id="204" name="Google Shape;204;p21"/>
          <p:cNvSpPr/>
          <p:nvPr/>
        </p:nvSpPr>
        <p:spPr>
          <a:xfrm>
            <a:off x="571500" y="571500"/>
            <a:ext cx="57150" cy="55245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05" name="Google Shape;205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74332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6" name="Google Shape;206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495800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7" name="Google Shape;207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5248275"/>
            <a:ext cx="1905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